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8" r:id="rId3"/>
    <p:sldId id="258" r:id="rId4"/>
    <p:sldId id="267" r:id="rId5"/>
    <p:sldId id="279" r:id="rId6"/>
    <p:sldId id="260" r:id="rId7"/>
    <p:sldId id="268" r:id="rId8"/>
    <p:sldId id="280" r:id="rId9"/>
    <p:sldId id="262" r:id="rId10"/>
    <p:sldId id="269" r:id="rId11"/>
    <p:sldId id="270" r:id="rId12"/>
    <p:sldId id="281" r:id="rId13"/>
    <p:sldId id="264" r:id="rId14"/>
    <p:sldId id="271" r:id="rId15"/>
    <p:sldId id="272" r:id="rId16"/>
    <p:sldId id="273" r:id="rId17"/>
    <p:sldId id="274" r:id="rId18"/>
    <p:sldId id="265" r:id="rId19"/>
    <p:sldId id="266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eg>
</file>

<file path=ppt/media/image14.jpg>
</file>

<file path=ppt/media/image2.png>
</file>

<file path=ppt/media/image23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11/25/2021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CD3376-E232-455F-A787-696F21042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CO" sz="8800" dirty="0"/>
              <a:t>COPET</a:t>
            </a:r>
            <a:br>
              <a:rPr lang="es-CO" dirty="0"/>
            </a:br>
            <a:r>
              <a:rPr lang="es-CO" sz="4800" dirty="0"/>
              <a:t>Eco-</a:t>
            </a:r>
            <a:r>
              <a:rPr lang="es-CO" sz="4800" dirty="0" err="1"/>
              <a:t>Technology</a:t>
            </a:r>
            <a:r>
              <a:rPr lang="es-CO" sz="4800" dirty="0"/>
              <a:t> </a:t>
            </a:r>
            <a:r>
              <a:rPr lang="es-CO" sz="4800" dirty="0" err="1"/>
              <a:t>for</a:t>
            </a:r>
            <a:r>
              <a:rPr lang="es-CO" sz="4800" dirty="0"/>
              <a:t> </a:t>
            </a:r>
            <a:r>
              <a:rPr lang="es-CO" sz="4800" dirty="0" err="1"/>
              <a:t>your</a:t>
            </a:r>
            <a:r>
              <a:rPr lang="es-CO" sz="4800" dirty="0"/>
              <a:t> </a:t>
            </a:r>
            <a:r>
              <a:rPr lang="es-CO" sz="4800" dirty="0" err="1"/>
              <a:t>pet´s</a:t>
            </a:r>
            <a:r>
              <a:rPr lang="es-CO" sz="4800" dirty="0"/>
              <a:t>.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1FD175-8C76-476B-B5EF-79BA811C88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1239594"/>
          </a:xfrm>
        </p:spPr>
        <p:txBody>
          <a:bodyPr>
            <a:normAutofit fontScale="92500" lnSpcReduction="20000"/>
          </a:bodyPr>
          <a:lstStyle/>
          <a:p>
            <a:r>
              <a:rPr lang="es-CO" dirty="0"/>
              <a:t>Universidad Santo Tomas seccional Tunja</a:t>
            </a:r>
            <a:br>
              <a:rPr lang="es-CO" dirty="0"/>
            </a:br>
            <a:r>
              <a:rPr lang="es-CO" dirty="0"/>
              <a:t>Facultad de Ingeniería de Sistemas.</a:t>
            </a:r>
            <a:br>
              <a:rPr lang="es-CO" dirty="0"/>
            </a:br>
            <a:r>
              <a:rPr lang="es-CO" dirty="0"/>
              <a:t>Ing. </a:t>
            </a:r>
            <a:r>
              <a:rPr lang="es-CO" dirty="0" err="1"/>
              <a:t>Est</a:t>
            </a:r>
            <a:r>
              <a:rPr lang="es-CO" dirty="0"/>
              <a:t>. Narvaez Gomez Luis Felipe</a:t>
            </a:r>
            <a:br>
              <a:rPr lang="es-CO" dirty="0"/>
            </a:br>
            <a:r>
              <a:rPr lang="es-CO" dirty="0" err="1"/>
              <a:t>Est</a:t>
            </a:r>
            <a:r>
              <a:rPr lang="es-CO" dirty="0"/>
              <a:t>. Torres Hernández Yesica </a:t>
            </a:r>
            <a:r>
              <a:rPr lang="es-CO" dirty="0" err="1"/>
              <a:t>Nataly</a:t>
            </a:r>
            <a:r>
              <a:rPr lang="es-CO" dirty="0"/>
              <a:t>.</a:t>
            </a:r>
            <a:br>
              <a:rPr lang="es-CO" dirty="0"/>
            </a:br>
            <a:r>
              <a:rPr lang="es-CO" dirty="0"/>
              <a:t>2021-2</a:t>
            </a:r>
          </a:p>
        </p:txBody>
      </p:sp>
    </p:spTree>
    <p:extLst>
      <p:ext uri="{BB962C8B-B14F-4D97-AF65-F5344CB8AC3E}">
        <p14:creationId xmlns:p14="http://schemas.microsoft.com/office/powerpoint/2010/main" val="2117476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63B75C-49E8-483C-821D-4868AA6C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2800" dirty="0"/>
              <a:t>PLAN DE FUNCIONAMIENTO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069B667-CE7E-4EE3-AEE2-DFC5DA3D09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5905165" cy="3600311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La Mano de obra en COPET es colombiana.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Las nominas de un periodo de contratación dentro de COPET están relacionadas c las áreas de soporte y producción de software y Hardware de los Dispositivos.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Se establecen beneficios tanto para trabajadores como clientes por su compromiso y lealtad con a empresa.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3A05BFA-0BEA-447C-A4DA-C8F29B0B5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854" y="0"/>
            <a:ext cx="45781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209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72657C-D564-4334-B5A1-C0E5C7ED6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2800" dirty="0"/>
              <a:t>PLAN DE FUNCIONAMIENTO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AB0313A-99B2-4104-B078-6B60C066C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4541586" cy="3600311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Uso de pagos por Monedero Virtuales (PSE, Efecty, </a:t>
            </a:r>
            <a:r>
              <a:rPr lang="es-CO" dirty="0" err="1"/>
              <a:t>Nequi</a:t>
            </a:r>
            <a:r>
              <a:rPr lang="es-CO" dirty="0"/>
              <a:t>, </a:t>
            </a:r>
            <a:r>
              <a:rPr lang="es-CO" dirty="0" err="1"/>
              <a:t>Paypal</a:t>
            </a:r>
            <a:r>
              <a:rPr lang="es-CO" dirty="0"/>
              <a:t>, </a:t>
            </a:r>
            <a:r>
              <a:rPr lang="es-CO" dirty="0" err="1"/>
              <a:t>PayValida</a:t>
            </a:r>
            <a:r>
              <a:rPr lang="es-CO" dirty="0"/>
              <a:t>, Bancolombia a la Mano, Baloto Electrónico, Visa, MasterCard, </a:t>
            </a:r>
            <a:r>
              <a:rPr lang="es-CO" dirty="0" err="1"/>
              <a:t>Tpaga</a:t>
            </a:r>
            <a:r>
              <a:rPr lang="es-CO" dirty="0"/>
              <a:t>, </a:t>
            </a:r>
            <a:r>
              <a:rPr lang="es-CO" dirty="0" err="1"/>
              <a:t>Movii</a:t>
            </a:r>
            <a:r>
              <a:rPr lang="es-CO" dirty="0"/>
              <a:t>, </a:t>
            </a:r>
            <a:r>
              <a:rPr lang="es-CO" dirty="0" err="1"/>
              <a:t>Powwi</a:t>
            </a:r>
            <a:r>
              <a:rPr lang="es-CO" dirty="0"/>
              <a:t>, </a:t>
            </a:r>
            <a:r>
              <a:rPr lang="es-CO" dirty="0" err="1"/>
              <a:t>Rappi</a:t>
            </a:r>
            <a:r>
              <a:rPr lang="es-CO" dirty="0"/>
              <a:t> </a:t>
            </a:r>
            <a:r>
              <a:rPr lang="es-CO" dirty="0" err="1"/>
              <a:t>pay</a:t>
            </a:r>
            <a:r>
              <a:rPr lang="es-CO" dirty="0"/>
              <a:t>, Tuya, BBVA, Paga Aquí, Colpatria, </a:t>
            </a:r>
            <a:r>
              <a:rPr lang="es-CO" dirty="0" err="1"/>
              <a:t>DaaviPay</a:t>
            </a:r>
            <a:r>
              <a:rPr lang="es-CO" dirty="0"/>
              <a:t>, etc.).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Trabajo presencial y Virtual.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2A2076D-CC33-428C-B565-C18D34D07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209" y="0"/>
            <a:ext cx="45716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051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EBB75-AF92-4CA2-9226-C869DDF3D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2800" dirty="0"/>
              <a:t>PLAN DE MARKETING Y VENTAS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9593313-0F5A-41C4-9CA8-A9E98B68209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CO" sz="1800" dirty="0"/>
              <a:t>Mensajes clave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CO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CO" sz="1800" dirty="0"/>
              <a:t>Actividades de marketing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s-CO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s-CO" sz="1800" dirty="0"/>
              <a:t>Estrategias de ventas</a:t>
            </a:r>
          </a:p>
        </p:txBody>
      </p:sp>
      <p:pic>
        <p:nvPicPr>
          <p:cNvPr id="3074" name="Picture 2" descr="Impulsar la ilustración del concepto abstracto de ventas. promocione el  producto en línea, la estrategia d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2422" y="1609997"/>
            <a:ext cx="3915591" cy="3915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730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0E649E-8CC0-4EC9-919E-8690D835F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3600" dirty="0"/>
              <a:t>PLAN FINANCIERO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99E8199-C15B-46F5-8A8B-7256E0C7CE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4910554" cy="3600311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¿Cómo se plantea la inversión inicial?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0207048-5B7C-4EAB-A7B9-37B2C67AD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7067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921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CD5B3551-F0E7-4C1B-8A5E-AF3422B27BEF}"/>
              </a:ext>
            </a:extLst>
          </p:cNvPr>
          <p:cNvSpPr/>
          <p:nvPr/>
        </p:nvSpPr>
        <p:spPr>
          <a:xfrm>
            <a:off x="2773045" y="0"/>
            <a:ext cx="6645910" cy="1295938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DAD21E7-FCA4-42C0-ACAD-E58AE599B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045" y="0"/>
            <a:ext cx="6645910" cy="13150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690117E3-0491-4B97-8AB3-9287BF2D63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045" y="1295938"/>
            <a:ext cx="6645910" cy="223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DA96F6A-20AC-4CB7-B3D8-308C0C53F0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310" y="2026402"/>
            <a:ext cx="10617680" cy="32514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7364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70DF5D4A-EE55-4C6E-BCAD-E889140BBE5B}"/>
              </a:ext>
            </a:extLst>
          </p:cNvPr>
          <p:cNvSpPr/>
          <p:nvPr/>
        </p:nvSpPr>
        <p:spPr>
          <a:xfrm>
            <a:off x="907706" y="882314"/>
            <a:ext cx="10345281" cy="503722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B01D0AE-23B4-484B-A002-B0AF5C8D7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011" y="882315"/>
            <a:ext cx="10345282" cy="50372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2689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30787D3-E5F7-45F1-BB27-11B36F0B316D}"/>
              </a:ext>
            </a:extLst>
          </p:cNvPr>
          <p:cNvSpPr/>
          <p:nvPr/>
        </p:nvSpPr>
        <p:spPr>
          <a:xfrm>
            <a:off x="1200918" y="484054"/>
            <a:ext cx="9586769" cy="5999124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8B3CEB9-C4C4-4059-84BB-1C84EF621C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919" y="484054"/>
            <a:ext cx="9540774" cy="2467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048A6DE-3782-41C2-963C-FF8E6E7592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919" y="3412957"/>
            <a:ext cx="9586769" cy="31482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4526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301F4EC-5E85-4B81-B5A1-1D4084F1AA13}"/>
              </a:ext>
            </a:extLst>
          </p:cNvPr>
          <p:cNvSpPr/>
          <p:nvPr/>
        </p:nvSpPr>
        <p:spPr>
          <a:xfrm>
            <a:off x="2773045" y="479876"/>
            <a:ext cx="6645910" cy="5407394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CFC748B-021B-40E0-B837-287E1A483F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045" y="479876"/>
            <a:ext cx="6645910" cy="2753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4EFE050-F1FA-4003-BBCF-9F91B27C65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045" y="3624130"/>
            <a:ext cx="6645910" cy="22631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2500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679543E1-76BE-472B-8F78-D18A5CE30E36}"/>
              </a:ext>
            </a:extLst>
          </p:cNvPr>
          <p:cNvSpPr/>
          <p:nvPr/>
        </p:nvSpPr>
        <p:spPr>
          <a:xfrm>
            <a:off x="575277" y="3713982"/>
            <a:ext cx="6645910" cy="135509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4DB22FE-1A1F-4645-B375-0F9C22FC2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2800" dirty="0"/>
              <a:t>PROYECCIONES DE GANANCIAS Y PERDIDAS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B7B0D69-B31E-49EC-8590-72023FBFD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8390" y="0"/>
            <a:ext cx="4578080" cy="685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4DD6D04-D2EF-44F7-8C86-B69FB53FA4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77" y="3713982"/>
            <a:ext cx="6645910" cy="13550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67796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4FA6667B-0099-4BB9-A1DF-472DDD803CD9}"/>
              </a:ext>
            </a:extLst>
          </p:cNvPr>
          <p:cNvSpPr/>
          <p:nvPr/>
        </p:nvSpPr>
        <p:spPr>
          <a:xfrm>
            <a:off x="481263" y="0"/>
            <a:ext cx="10980007" cy="6096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928718F-4703-417B-9DED-7A7250463C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264" y="0"/>
            <a:ext cx="10980008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E5A0A7-B2FD-495B-936D-5BB25D9FC749}"/>
              </a:ext>
            </a:extLst>
          </p:cNvPr>
          <p:cNvSpPr txBox="1"/>
          <p:nvPr/>
        </p:nvSpPr>
        <p:spPr>
          <a:xfrm>
            <a:off x="0" y="6226417"/>
            <a:ext cx="11823032" cy="670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 una cantidad de 140 unidades de material (cada unidad equivale para tres productos) trabajadas y vendidas (420 unidades fabricadas para el producto LITTLE PET) se alcanza una ganancia de $1.263.059,75 </a:t>
            </a:r>
            <a:r>
              <a:rPr lang="es-CO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cop</a:t>
            </a:r>
            <a:r>
              <a:rPr lang="es-C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para la empresa.</a:t>
            </a:r>
            <a:endParaRPr lang="es-CO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364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3C8EB7-50DB-4763-9A15-8BF394E4B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2800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F19971-9B7C-4E8A-9C1B-ADCB18FDB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393" y="446088"/>
            <a:ext cx="6252633" cy="54149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s-CO" dirty="0"/>
              <a:t>Vinculo de las personas con las mascotas</a:t>
            </a:r>
          </a:p>
          <a:p>
            <a:pPr>
              <a:buFont typeface="Wingdings" panose="05000000000000000000" pitchFamily="2" charset="2"/>
              <a:buChar char="v"/>
            </a:pPr>
            <a:endParaRPr lang="es-CO" dirty="0"/>
          </a:p>
          <a:p>
            <a:pPr>
              <a:buFont typeface="Wingdings" panose="05000000000000000000" pitchFamily="2" charset="2"/>
              <a:buChar char="v"/>
            </a:pPr>
            <a:r>
              <a:rPr lang="es-CO" dirty="0"/>
              <a:t>Influencia de la tecnología en la sociedad</a:t>
            </a:r>
          </a:p>
          <a:p>
            <a:pPr>
              <a:buFont typeface="Wingdings" panose="05000000000000000000" pitchFamily="2" charset="2"/>
              <a:buChar char="v"/>
            </a:pPr>
            <a:endParaRPr lang="es-CO" dirty="0"/>
          </a:p>
          <a:p>
            <a:pPr>
              <a:buFont typeface="Wingdings" panose="05000000000000000000" pitchFamily="2" charset="2"/>
              <a:buChar char="v"/>
            </a:pPr>
            <a:r>
              <a:rPr lang="es-CO" dirty="0"/>
              <a:t>Control de las maquinas de forma remota</a:t>
            </a:r>
          </a:p>
          <a:p>
            <a:pPr>
              <a:buFont typeface="Wingdings" panose="05000000000000000000" pitchFamily="2" charset="2"/>
              <a:buChar char="v"/>
            </a:pPr>
            <a:endParaRPr lang="es-CO" dirty="0"/>
          </a:p>
          <a:p>
            <a:pPr>
              <a:buFont typeface="Wingdings" panose="05000000000000000000" pitchFamily="2" charset="2"/>
              <a:buChar char="v"/>
            </a:pPr>
            <a:r>
              <a:rPr lang="es-CO" dirty="0"/>
              <a:t>Productos que beneficie el medio ambiente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767" y="2677885"/>
            <a:ext cx="3782482" cy="284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844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9A9D846A-9578-489A-8586-537D79E792A2}"/>
              </a:ext>
            </a:extLst>
          </p:cNvPr>
          <p:cNvSpPr/>
          <p:nvPr/>
        </p:nvSpPr>
        <p:spPr>
          <a:xfrm>
            <a:off x="0" y="0"/>
            <a:ext cx="12192000" cy="588745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8AF30BA0-EE7E-4DE2-957F-F090C1561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76629" cy="588745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75D4F68-9F2D-416D-BA3E-F3FF414397CD}"/>
              </a:ext>
            </a:extLst>
          </p:cNvPr>
          <p:cNvSpPr txBox="1"/>
          <p:nvPr/>
        </p:nvSpPr>
        <p:spPr>
          <a:xfrm>
            <a:off x="304800" y="5887453"/>
            <a:ext cx="11646568" cy="966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 una cantidad de 68 unidades de material (cada unidad equivale para tres productos) trabajadas y vendidas (204 unidades fabricadas para el producto APARTMENT PET) se alcanza una ganancia de $41.651,75 </a:t>
            </a:r>
            <a:r>
              <a:rPr lang="es-CO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cop</a:t>
            </a:r>
            <a:r>
              <a:rPr lang="es-C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para la empresa al finalizar el año.</a:t>
            </a:r>
            <a:endParaRPr lang="es-CO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987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6344D211-7084-473D-B390-3A82471F6FCE}"/>
              </a:ext>
            </a:extLst>
          </p:cNvPr>
          <p:cNvSpPr/>
          <p:nvPr/>
        </p:nvSpPr>
        <p:spPr>
          <a:xfrm>
            <a:off x="-1" y="0"/>
            <a:ext cx="12158550" cy="5325978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04C35081-D1EA-4010-A152-661644444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58551" cy="532597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DA99B12-02D9-41C4-9D49-7D9263CA4B11}"/>
              </a:ext>
            </a:extLst>
          </p:cNvPr>
          <p:cNvSpPr txBox="1"/>
          <p:nvPr/>
        </p:nvSpPr>
        <p:spPr>
          <a:xfrm>
            <a:off x="385010" y="5637078"/>
            <a:ext cx="11502190" cy="966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 una cantidad de 39 unidades de material (cada unidad equivale para tres productos) trabajadas y vendidas (117 unidades fabricadas para el producto HOME PET) se alcanza una ganancia de $345.227,75 </a:t>
            </a:r>
            <a:r>
              <a:rPr lang="es-CO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cop</a:t>
            </a:r>
            <a:r>
              <a:rPr lang="es-C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para la empresa al finalizar el año.</a:t>
            </a:r>
            <a:endParaRPr lang="es-CO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038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C004E571-F10D-4980-9381-C1EE0C548ECC}"/>
              </a:ext>
            </a:extLst>
          </p:cNvPr>
          <p:cNvSpPr/>
          <p:nvPr/>
        </p:nvSpPr>
        <p:spPr>
          <a:xfrm>
            <a:off x="-2" y="0"/>
            <a:ext cx="12167197" cy="526181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BA93431-367C-4590-876F-828E890C2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67197" cy="526181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D37A438-C107-4C81-9E32-1C4341466D75}"/>
              </a:ext>
            </a:extLst>
          </p:cNvPr>
          <p:cNvSpPr txBox="1"/>
          <p:nvPr/>
        </p:nvSpPr>
        <p:spPr>
          <a:xfrm>
            <a:off x="320842" y="5781457"/>
            <a:ext cx="11550316" cy="670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 una cantidad de 24 unidades de material (cada unidad equivale para tres productos) trabajadas y vendidas (72 unidades fabricadas para el producto FARM PET) se alcanza una ganancia de $1.443.155,75 </a:t>
            </a:r>
            <a:r>
              <a:rPr lang="es-CO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cop</a:t>
            </a:r>
            <a:r>
              <a:rPr lang="es-CO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para la empresa al finalizar el año.</a:t>
            </a:r>
            <a:endParaRPr lang="es-CO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29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F75C2A-01B0-44BC-B7DC-9A1BC59F2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3600" dirty="0"/>
              <a:t>RESUMEN EJECUTIVO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3484ED0-5562-4F91-BA80-809EBAFB3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5648491" cy="4151174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Competencia de Importación.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Alza de impuestos y fletes.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El modelo de negocio de COPET es apoyado con la denominada Economía Naranja.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COPET es consiente de la importancia de la alimentación de nuestras mascotas.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COPET es una industria Colombiana.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1A7A24D-5FB5-4039-AB5F-E37F36CDF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3317" y="0"/>
            <a:ext cx="45786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815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AC3D37-D9BA-4A4D-8E16-96BF99D19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3600" dirty="0"/>
              <a:t>RESUMEN EJECUTIVO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F72203A-1531-4AC8-B778-0BD71BDC0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645748"/>
            <a:ext cx="5215354" cy="3600311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COPET promueve el empleo de mano de obra Colombiana.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COPET fabrica con materiales biodegradables y demuestra el valor cultural artesanal de nuestra gente.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COPET ofrece una cuatro líneas de productos adecuados  a las necesidades de cada tipo de usuario y su compañero peludo.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COPET mantiene mejores precios frente a sus competidores.</a:t>
            </a:r>
          </a:p>
          <a:p>
            <a:endParaRPr lang="es-CO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98608E1-088B-4A78-AFC1-A64FF3A6B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5742" y="0"/>
            <a:ext cx="45723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678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C9AB66-A97E-459B-B639-D4D8DEE50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2800" dirty="0"/>
              <a:t>VISION GENERAL DE LA COMPAÑIA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643" y="3118405"/>
            <a:ext cx="4135620" cy="2752067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5745" y="3010375"/>
            <a:ext cx="4460299" cy="2968126"/>
          </a:xfrm>
          <a:prstGeom prst="rect">
            <a:avLst/>
          </a:prstGeom>
        </p:spPr>
      </p:pic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63484ED0-5562-4F91-BA80-809EBAFB3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96389" y="1137720"/>
            <a:ext cx="4779009" cy="2160919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s-CO" sz="1800" dirty="0"/>
              <a:t>Puntos de distribución a nivel Nacional</a:t>
            </a:r>
          </a:p>
        </p:txBody>
      </p:sp>
    </p:spTree>
    <p:extLst>
      <p:ext uri="{BB962C8B-B14F-4D97-AF65-F5344CB8AC3E}">
        <p14:creationId xmlns:p14="http://schemas.microsoft.com/office/powerpoint/2010/main" val="3488705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BF2887-C41C-46F1-8DC2-1B3651B22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3200" dirty="0"/>
              <a:t>DESCRIPCION EMPRESARIAL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79FB2F8-F734-40D6-B2CB-DA6E1AD120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533454"/>
            <a:ext cx="5712660" cy="3600311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Descuido en los horarios de alimentación y cantidad de alimento entregado a las mascotas por parte de Dueños cariñosos atrapados en la rutina.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COPET es una solución de control y monitoreo frete a los horarios y cantidad de alimentación dado a las mascotas.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COPET posee una serie de prestaciones únicas para cada uno de sus diferentes productos.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F3D7086-F0D1-4971-8A04-15D087457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5428" y="0"/>
            <a:ext cx="45765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277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2DC392-5523-4442-BDE9-D5C467044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3600" dirty="0"/>
              <a:t>DESCRIPCION EMPRESARIAL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001E2E2-4C28-4245-B4B8-EC1D22FE9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811601"/>
            <a:ext cx="7074568" cy="3600311"/>
          </a:xfrm>
        </p:spPr>
        <p:txBody>
          <a:bodyPr/>
          <a:lstStyle/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s-ES" sz="1400" dirty="0"/>
              <a:t>1.	LITTLE PET: Su precio sugerido es de $40us o $157.900cop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s-ES" sz="1400" dirty="0"/>
              <a:t>2.	APARTMENT PET: Su precio sugerido es de $70us o $296.062,50cop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s-ES" sz="1400" dirty="0"/>
              <a:t>3.	HOME PET: Su precio sugerido es de $125us o $497.526cop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s-ES" sz="1400" dirty="0"/>
              <a:t>4.	FARM PET: su precio sugerido es de $200us o  $790.000cop</a:t>
            </a:r>
          </a:p>
          <a:p>
            <a:endParaRPr lang="es-CO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1E4F8C4-99AD-4976-9D7A-96C4A5E29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1977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87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8A2E97-9805-4921-B259-58F504163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2800" dirty="0"/>
              <a:t>ANALISIS DE MERCADO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A8E28D-D956-455F-B574-F6E12A7AA0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299927"/>
            <a:ext cx="3547533" cy="3600311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s-CO" sz="1800" dirty="0"/>
              <a:t>Little </a:t>
            </a:r>
            <a:r>
              <a:rPr lang="es-CO" sz="1800" dirty="0" err="1"/>
              <a:t>pet</a:t>
            </a:r>
            <a:r>
              <a:rPr lang="es-CO" sz="1800" dirty="0"/>
              <a:t>, </a:t>
            </a:r>
            <a:r>
              <a:rPr lang="es-CO" sz="1800" dirty="0" err="1"/>
              <a:t>Aparment</a:t>
            </a:r>
            <a:r>
              <a:rPr lang="es-CO" sz="1800" dirty="0"/>
              <a:t> </a:t>
            </a:r>
            <a:r>
              <a:rPr lang="es-CO" sz="1800" dirty="0" err="1"/>
              <a:t>pet</a:t>
            </a:r>
            <a:r>
              <a:rPr lang="es-CO" sz="1800" dirty="0"/>
              <a:t>, Home </a:t>
            </a:r>
            <a:r>
              <a:rPr lang="es-CO" sz="1800" dirty="0" err="1"/>
              <a:t>pet</a:t>
            </a:r>
            <a:r>
              <a:rPr lang="es-CO" sz="1800" dirty="0"/>
              <a:t> y </a:t>
            </a:r>
            <a:r>
              <a:rPr lang="es-CO" sz="1800" dirty="0" err="1"/>
              <a:t>Farm</a:t>
            </a:r>
            <a:r>
              <a:rPr lang="es-CO" sz="1800" dirty="0"/>
              <a:t> </a:t>
            </a:r>
            <a:r>
              <a:rPr lang="es-CO" sz="1800" dirty="0" err="1"/>
              <a:t>pet</a:t>
            </a:r>
            <a:endParaRPr lang="es-CO" sz="1800" dirty="0"/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s-CO" sz="1800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s-CO" sz="1800" dirty="0"/>
              <a:t>Productos de calidad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s-CO" sz="1800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s-CO" sz="1800" dirty="0"/>
              <a:t>Precios </a:t>
            </a:r>
            <a:r>
              <a:rPr lang="es-CO" sz="1800" dirty="0" err="1"/>
              <a:t>comodos</a:t>
            </a:r>
            <a:endParaRPr lang="es-CO" sz="1800" dirty="0"/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s-CO" sz="1800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s-CO" sz="1800" dirty="0"/>
              <a:t>Materiales biodegradables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092" y="1255286"/>
            <a:ext cx="5835835" cy="306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53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EB1A2D-E711-4135-94C7-93026F91D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151" y="454634"/>
            <a:ext cx="3547533" cy="1618396"/>
          </a:xfrm>
        </p:spPr>
        <p:txBody>
          <a:bodyPr/>
          <a:lstStyle/>
          <a:p>
            <a:pPr algn="ctr"/>
            <a:r>
              <a:rPr lang="es-CO" sz="2800" dirty="0"/>
              <a:t>PLAN DE FUNCIONAMIENTO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C31B0C4-086B-4C84-9D0A-D3B18BED8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453243"/>
            <a:ext cx="5680575" cy="3600311"/>
          </a:xfrm>
        </p:spPr>
        <p:txBody>
          <a:bodyPr>
            <a:normAutofit fontScale="92500"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Arranque inicial de 5 productos en stock de la línea HOME PET. COPET inicia campaña pre y post lanzamiento de la marca.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COPET inicia un modelo de negocio de producción bajo demanda.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Las Nominas en COPET y sus compras de materiales son dependientes del pedido de solicitudes por demanda y producción.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Se Maneja un inventario inicial de materiales de fabricación, inventario que probara y se adaptara al promedio de la demanda para surtir la producción de dispositivos sin mayores percances.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s-CO" dirty="0"/>
              <a:t>Dentro de la inversión inicial se contempla la nomina de empleados para un año, materiales y equipos de producción iniciales (primer mes), contratación de servicios, arriendo de local físico para producción.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4F85361-A597-4809-BFC2-DFAB3BF40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889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344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86</TotalTime>
  <Words>774</Words>
  <Application>Microsoft Office PowerPoint</Application>
  <PresentationFormat>Panorámica</PresentationFormat>
  <Paragraphs>66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8" baseType="lpstr">
      <vt:lpstr>Calibri</vt:lpstr>
      <vt:lpstr>Century Gothic</vt:lpstr>
      <vt:lpstr>Times New Roman</vt:lpstr>
      <vt:lpstr>Wingdings</vt:lpstr>
      <vt:lpstr>Wingdings 2</vt:lpstr>
      <vt:lpstr>Citable</vt:lpstr>
      <vt:lpstr>COPET Eco-Technology for your pet´s.</vt:lpstr>
      <vt:lpstr>INTRODUCCIÓN</vt:lpstr>
      <vt:lpstr>RESUMEN EJECUTIVO</vt:lpstr>
      <vt:lpstr>RESUMEN EJECUTIVO</vt:lpstr>
      <vt:lpstr>VISION GENERAL DE LA COMPAÑIA</vt:lpstr>
      <vt:lpstr>DESCRIPCION EMPRESARIAL</vt:lpstr>
      <vt:lpstr>DESCRIPCION EMPRESARIAL</vt:lpstr>
      <vt:lpstr>ANALISIS DE MERCADO</vt:lpstr>
      <vt:lpstr>PLAN DE FUNCIONAMIENTO</vt:lpstr>
      <vt:lpstr>PLAN DE FUNCIONAMIENTO</vt:lpstr>
      <vt:lpstr>PLAN DE FUNCIONAMIENTO</vt:lpstr>
      <vt:lpstr>PLAN DE MARKETING Y VENTAS</vt:lpstr>
      <vt:lpstr>PLAN FINANCIERO</vt:lpstr>
      <vt:lpstr>Presentación de PowerPoint</vt:lpstr>
      <vt:lpstr>Presentación de PowerPoint</vt:lpstr>
      <vt:lpstr>Presentación de PowerPoint</vt:lpstr>
      <vt:lpstr>Presentación de PowerPoint</vt:lpstr>
      <vt:lpstr>PROYECCIONES DE GANANCIAS Y PERDIDAS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COPET Eco-Technology for your pet´s.</dc:title>
  <dc:creator>Luis Felipe Narváez Gómez</dc:creator>
  <cp:lastModifiedBy>Luis Felipe Narváez Gómez</cp:lastModifiedBy>
  <cp:revision>20</cp:revision>
  <dcterms:created xsi:type="dcterms:W3CDTF">2021-11-25T17:34:14Z</dcterms:created>
  <dcterms:modified xsi:type="dcterms:W3CDTF">2021-11-25T19:00:28Z</dcterms:modified>
</cp:coreProperties>
</file>

<file path=docProps/thumbnail.jpeg>
</file>